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23"/>
  </p:notesMasterIdLst>
  <p:sldIdLst>
    <p:sldId id="256" r:id="rId2"/>
    <p:sldId id="273" r:id="rId3"/>
    <p:sldId id="271" r:id="rId4"/>
    <p:sldId id="622" r:id="rId5"/>
    <p:sldId id="744" r:id="rId6"/>
    <p:sldId id="909" r:id="rId7"/>
    <p:sldId id="911" r:id="rId8"/>
    <p:sldId id="914" r:id="rId9"/>
    <p:sldId id="923" r:id="rId10"/>
    <p:sldId id="928" r:id="rId11"/>
    <p:sldId id="950" r:id="rId12"/>
    <p:sldId id="621" r:id="rId13"/>
    <p:sldId id="951" r:id="rId14"/>
    <p:sldId id="266" r:id="rId15"/>
    <p:sldId id="619" r:id="rId16"/>
    <p:sldId id="620" r:id="rId17"/>
    <p:sldId id="301" r:id="rId18"/>
    <p:sldId id="302" r:id="rId19"/>
    <p:sldId id="277" r:id="rId20"/>
    <p:sldId id="303" r:id="rId21"/>
    <p:sldId id="618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843"/>
    <p:restoredTop sz="95878" autoAdjust="0"/>
  </p:normalViewPr>
  <p:slideViewPr>
    <p:cSldViewPr snapToGrid="0" snapToObjects="1">
      <p:cViewPr varScale="1">
        <p:scale>
          <a:sx n="113" d="100"/>
          <a:sy n="113" d="100"/>
        </p:scale>
        <p:origin x="49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8A058-72BB-0440-8E32-101704885842}" type="datetimeFigureOut">
              <a:rPr lang="en-US" smtClean="0"/>
              <a:t>9/25/21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DF99B-6873-3149-B4D7-9CAB6599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74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Attendance and Seating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53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19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1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04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42E0C9-9E58-437A-9D96-178B1A4D97C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dirty="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89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51C872-A7BE-483C-BA57-11D48040A6DC}" type="slidenum">
              <a:rPr lang="en-US"/>
              <a:pPr/>
              <a:t>6</a:t>
            </a:fld>
            <a:endParaRPr lang="en-US"/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06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61E7F9-F48B-4796-B971-BB0E4CA5DD2B}" type="slidenum">
              <a:rPr lang="en-US"/>
              <a:pPr/>
              <a:t>7</a:t>
            </a:fld>
            <a:endParaRPr lang="en-US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08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D035CF-7275-4CB4-8E92-C97EDDD09444}" type="slidenum">
              <a:rPr lang="en-US"/>
              <a:pPr/>
              <a:t>8</a:t>
            </a:fld>
            <a:endParaRPr lang="en-US"/>
          </a:p>
        </p:txBody>
      </p:sp>
      <p:sp>
        <p:nvSpPr>
          <p:cNvPr id="532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58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7021A8-6E9D-46FE-9009-5773E52DA782}" type="slidenum">
              <a:rPr lang="en-US"/>
              <a:pPr/>
              <a:t>9</a:t>
            </a:fld>
            <a:endParaRPr lang="en-US"/>
          </a:p>
        </p:txBody>
      </p:sp>
      <p:sp>
        <p:nvSpPr>
          <p:cNvPr id="536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90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7021A8-6E9D-46FE-9009-5773E52DA782}" type="slidenum">
              <a:rPr lang="en-US"/>
              <a:pPr/>
              <a:t>10</a:t>
            </a:fld>
            <a:endParaRPr lang="en-US"/>
          </a:p>
        </p:txBody>
      </p:sp>
      <p:sp>
        <p:nvSpPr>
          <p:cNvPr id="536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26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7021A8-6E9D-46FE-9009-5773E52DA782}" type="slidenum">
              <a:rPr lang="en-US"/>
              <a:pPr/>
              <a:t>11</a:t>
            </a:fld>
            <a:endParaRPr lang="en-US"/>
          </a:p>
        </p:txBody>
      </p:sp>
      <p:sp>
        <p:nvSpPr>
          <p:cNvPr id="536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61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Saturday, September 25,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Saturday, September 25,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Saturday, September 25,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Saturday, September 25,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Saturday, September 25,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Saturday, September 25,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Saturday, September 25,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Saturday, September 25,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Saturday, September 25,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Saturday, September 25,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Saturday, September 25,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Saturday, September 25,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ldometers.info/demographics/life-expectancy/#countries-ranked-by-life-expectanc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orldometers.info/world-population/population-by-country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Analytics FOR BUSINESS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2021</a:t>
            </a:r>
          </a:p>
          <a:p>
            <a:r>
              <a:rPr lang="en-US" dirty="0"/>
              <a:t>Nuria Diaz-Tena</a:t>
            </a:r>
          </a:p>
        </p:txBody>
      </p:sp>
    </p:spTree>
    <p:extLst>
      <p:ext uri="{BB962C8B-B14F-4D97-AF65-F5344CB8AC3E}">
        <p14:creationId xmlns:p14="http://schemas.microsoft.com/office/powerpoint/2010/main" val="647262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The Challenge of Internet Surveys</a:t>
            </a:r>
            <a:br>
              <a:rPr lang="en-US" sz="3600" b="1" dirty="0">
                <a:solidFill>
                  <a:schemeClr val="accent1"/>
                </a:solidFill>
              </a:rPr>
            </a:br>
            <a:endParaRPr lang="en-US" sz="36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01752" y="1170432"/>
            <a:ext cx="8759952" cy="4953000"/>
          </a:xfrm>
          <a:prstGeom prst="rect">
            <a:avLst/>
          </a:prstGeom>
        </p:spPr>
        <p:txBody>
          <a:bodyPr/>
          <a:lstStyle/>
          <a:p>
            <a:pPr marL="342900" lvl="0" indent="-342900">
              <a:spcBef>
                <a:spcPct val="20000"/>
              </a:spcBef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Using the Internet for “Web surveys” is becoming 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increasingly popular.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800" dirty="0">
                <a:latin typeface="+mj-lt"/>
              </a:rPr>
              <a:t>Advantages:</a:t>
            </a:r>
          </a:p>
          <a:p>
            <a:pPr marL="457200" lvl="0" indent="-4572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Easy to collect large amounts of data</a:t>
            </a:r>
          </a:p>
          <a:p>
            <a:pPr marL="457200" lvl="0" indent="-4572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>
                <a:latin typeface="+mj-lt"/>
              </a:rPr>
              <a:t>Costs less money</a:t>
            </a:r>
          </a:p>
          <a:p>
            <a:pPr marL="457200" lvl="0" indent="-4572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>
                <a:latin typeface="+mj-lt"/>
              </a:rPr>
              <a:t>Allows for delivery of multimedia content</a:t>
            </a:r>
          </a:p>
          <a:p>
            <a:pPr lvl="0">
              <a:spcBef>
                <a:spcPct val="20000"/>
              </a:spcBef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Disadvantages:</a:t>
            </a:r>
          </a:p>
          <a:p>
            <a:pPr marL="457200" lvl="0" indent="-4572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>
                <a:latin typeface="+mj-lt"/>
              </a:rPr>
              <a:t>Not easy to do well</a:t>
            </a:r>
          </a:p>
          <a:p>
            <a:pPr marL="457200" lvl="0" indent="-4572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Voluntary response,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 </a:t>
            </a:r>
            <a:r>
              <a:rPr kumimoji="0" lang="en-US" sz="28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undercoverage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, </a:t>
            </a:r>
            <a:r>
              <a:rPr kumimoji="0" lang="en-US" sz="28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nonresponse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2563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9300"/>
            <a:ext cx="8229600" cy="9906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Collecting Data from Open Source conversations</a:t>
            </a:r>
            <a:br>
              <a:rPr lang="en-US" sz="3600" b="1" dirty="0">
                <a:solidFill>
                  <a:schemeClr val="accent1"/>
                </a:solidFill>
              </a:rPr>
            </a:br>
            <a:endParaRPr lang="en-US" sz="36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84048" y="2402332"/>
            <a:ext cx="8759952" cy="4953000"/>
          </a:xfrm>
          <a:prstGeom prst="rect">
            <a:avLst/>
          </a:prstGeom>
        </p:spPr>
        <p:txBody>
          <a:bodyPr/>
          <a:lstStyle/>
          <a:p>
            <a:pPr marL="342900" lvl="0" indent="-342900">
              <a:spcBef>
                <a:spcPct val="20000"/>
              </a:spcBef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There is already lots of opinions about lots of topics on twitter, blogs, etc.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800" dirty="0">
                <a:latin typeface="+mj-lt"/>
              </a:rPr>
              <a:t>Can we use this data to gather information?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119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5116B90-4412-4D8C-8759-3CBE494F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90479"/>
            <a:ext cx="7543800" cy="694192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Planning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593E65-234B-464D-8CDE-9702ECCF7B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6502951"/>
              </p:ext>
            </p:extLst>
          </p:nvPr>
        </p:nvGraphicFramePr>
        <p:xfrm>
          <a:off x="561638" y="1084671"/>
          <a:ext cx="7974252" cy="54210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7844">
                  <a:extLst>
                    <a:ext uri="{9D8B030D-6E8A-4147-A177-3AD203B41FA5}">
                      <a16:colId xmlns:a16="http://schemas.microsoft.com/office/drawing/2014/main" val="1891450742"/>
                    </a:ext>
                  </a:extLst>
                </a:gridCol>
                <a:gridCol w="940710">
                  <a:extLst>
                    <a:ext uri="{9D8B030D-6E8A-4147-A177-3AD203B41FA5}">
                      <a16:colId xmlns:a16="http://schemas.microsoft.com/office/drawing/2014/main" val="38775591"/>
                    </a:ext>
                  </a:extLst>
                </a:gridCol>
                <a:gridCol w="4268655">
                  <a:extLst>
                    <a:ext uri="{9D8B030D-6E8A-4147-A177-3AD203B41FA5}">
                      <a16:colId xmlns:a16="http://schemas.microsoft.com/office/drawing/2014/main" val="518451049"/>
                    </a:ext>
                  </a:extLst>
                </a:gridCol>
                <a:gridCol w="1328612">
                  <a:extLst>
                    <a:ext uri="{9D8B030D-6E8A-4147-A177-3AD203B41FA5}">
                      <a16:colId xmlns:a16="http://schemas.microsoft.com/office/drawing/2014/main" val="3094159817"/>
                    </a:ext>
                  </a:extLst>
                </a:gridCol>
                <a:gridCol w="648431">
                  <a:extLst>
                    <a:ext uri="{9D8B030D-6E8A-4147-A177-3AD203B41FA5}">
                      <a16:colId xmlns:a16="http://schemas.microsoft.com/office/drawing/2014/main" val="2956933963"/>
                    </a:ext>
                  </a:extLst>
                </a:gridCol>
              </a:tblGrid>
              <a:tr h="2799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Lecture</a:t>
                      </a: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Topic </a:t>
                      </a:r>
                      <a:endParaRPr lang="en-US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Assignments</a:t>
                      </a:r>
                      <a:endParaRPr lang="en-US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+mj-lt"/>
                        </a:rPr>
                        <a:t>Wg</a:t>
                      </a:r>
                      <a:endParaRPr lang="en-US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extLst>
                  <a:ext uri="{0D108BD9-81ED-4DB2-BD59-A6C34878D82A}">
                    <a16:rowId xmlns:a16="http://schemas.microsoft.com/office/drawing/2014/main" val="1745906405"/>
                  </a:ext>
                </a:extLst>
              </a:tr>
              <a:tr h="471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9/01/21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</a:rPr>
                        <a:t>Introduction, Visualizations  &amp; Exploratory Data Analysis - Chapter</a:t>
                      </a:r>
                      <a:r>
                        <a:rPr lang="en-US" sz="1400" b="0" baseline="0" dirty="0">
                          <a:effectLst/>
                          <a:latin typeface="+mn-lt"/>
                        </a:rPr>
                        <a:t> 1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2334705323"/>
                  </a:ext>
                </a:extLst>
              </a:tr>
              <a:tr h="2799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9/15/21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Int</a:t>
                      </a:r>
                      <a:r>
                        <a:rPr lang="en-US" sz="14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roduction to  R 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935628294"/>
                  </a:ext>
                </a:extLst>
              </a:tr>
              <a:tr h="2799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</a:rPr>
                        <a:t>3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9/22/21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Statistical Experiments</a:t>
                      </a:r>
                      <a:r>
                        <a:rPr lang="en-US" sz="1400" b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</a:t>
                      </a:r>
                      <a:endParaRPr lang="en-US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Homework #1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5%</a:t>
                      </a: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4199240085"/>
                  </a:ext>
                </a:extLst>
              </a:tr>
              <a:tr h="2799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4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9/29/21</a:t>
                      </a:r>
                      <a:endParaRPr lang="en-US" sz="1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Regression </a:t>
                      </a:r>
                      <a:r>
                        <a:rPr lang="mr-IN" sz="14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–</a:t>
                      </a: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Chapter 2 and 3      </a:t>
                      </a:r>
                      <a:endParaRPr lang="en-US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Homework #2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5%</a:t>
                      </a: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899884739"/>
                  </a:ext>
                </a:extLst>
              </a:tr>
              <a:tr h="2799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5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10/06/21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Bayesian Models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4051322337"/>
                  </a:ext>
                </a:extLst>
              </a:tr>
              <a:tr h="2799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6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10/13/21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</a:rPr>
                        <a:t>Models Review                    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400" b="1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Project #1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</a:t>
                      </a: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1964258406"/>
                  </a:ext>
                </a:extLst>
              </a:tr>
              <a:tr h="2799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10/20/21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Midterm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Exam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Midterm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</a:rPr>
                        <a:t>20%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2129277042"/>
                  </a:ext>
                </a:extLst>
              </a:tr>
              <a:tr h="2799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7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10/27/21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Classification Models </a:t>
                      </a:r>
                      <a:r>
                        <a:rPr lang="mr-IN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–</a:t>
                      </a: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Chapter 4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55268224"/>
                  </a:ext>
                </a:extLst>
              </a:tr>
              <a:tr h="471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8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11/03/21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Cross Validation and Advance Classification </a:t>
                      </a:r>
                      <a:r>
                        <a:rPr lang="mr-IN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–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Chapter 5 to 9                   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Homework #3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</a:rPr>
                        <a:t>5% 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2802871404"/>
                  </a:ext>
                </a:extLst>
              </a:tr>
              <a:tr h="27992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9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11/10/21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Advance Classification    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Homework #4 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5%</a:t>
                      </a: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2298090164"/>
                  </a:ext>
                </a:extLst>
              </a:tr>
              <a:tr h="2799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11/17/21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Support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Vector Machines - Chapter 9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latin typeface="+mn-lt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+mn-lt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3525027299"/>
                  </a:ext>
                </a:extLst>
              </a:tr>
              <a:tr h="2799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Thanksgiving</a:t>
                      </a:r>
                      <a:r>
                        <a:rPr lang="en-US" sz="1400" baseline="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Recess</a:t>
                      </a:r>
                      <a:endParaRPr lang="en-US" sz="1400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982648810"/>
                  </a:ext>
                </a:extLst>
              </a:tr>
              <a:tr h="2799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11/29/21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Review</a:t>
                      </a:r>
                      <a:r>
                        <a:rPr lang="en-US" sz="14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of Machine Learning Models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99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12/01/21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Clustering</a:t>
                      </a:r>
                      <a:r>
                        <a:rPr lang="en-US" sz="1400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- Chapter 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</a:rPr>
                        <a:t> 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2809188576"/>
                  </a:ext>
                </a:extLst>
              </a:tr>
              <a:tr h="279927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+mn-lt"/>
                        </a:rPr>
                        <a:t>12</a:t>
                      </a: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12/06/21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Project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Discussion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latin typeface="+mn-lt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+mn-lt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288882835"/>
                  </a:ext>
                </a:extLst>
              </a:tr>
              <a:tr h="279927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+mn-lt"/>
                        </a:rPr>
                        <a:t>13</a:t>
                      </a: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12/08/21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Final</a:t>
                      </a:r>
                      <a:r>
                        <a:rPr lang="en-US" sz="14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Exam </a:t>
                      </a:r>
                      <a:r>
                        <a:rPr lang="en-US" sz="1400" baseline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Preparation  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Project #2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</a:t>
                      </a: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9927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latin typeface="+mn-lt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12/22/21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Final Exam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Final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</a:rPr>
                        <a:t>30%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1614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642594"/>
            <a:ext cx="8223249" cy="13716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Project: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99" y="1644307"/>
            <a:ext cx="7543800" cy="3383280"/>
          </a:xfrm>
        </p:spPr>
        <p:txBody>
          <a:bodyPr>
            <a:normAutofit fontScale="85000" lnSpcReduction="10000"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Project # 1</a:t>
            </a:r>
          </a:p>
          <a:p>
            <a:pPr marL="0" indent="0">
              <a:buNone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Life expectancy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1. What is the best model to predict life expectancy with the data provided in the following two links?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https://www.worldometers.info/demographics/life-expectancy/#countries-ranked-by-life-expectancy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https://www.worldometers.info/world-population/population-by-country/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2. Which other variables could you include in the model to improve predictions of life expectancy?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Median Value of Own houses in Boston area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What I the best model to predict the median value of the houses in the Boston area?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525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8" y="416087"/>
            <a:ext cx="8223249" cy="10287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a Statistical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02" y="1645687"/>
            <a:ext cx="8188472" cy="2601631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mr-IN" sz="3000" dirty="0">
                <a:solidFill>
                  <a:srgbClr val="660066"/>
                </a:solidFill>
              </a:rPr>
              <a:t>Y</a:t>
            </a:r>
            <a:r>
              <a:rPr lang="mr-IN" sz="3000" dirty="0"/>
              <a:t> =f(</a:t>
            </a:r>
            <a:r>
              <a:rPr lang="mr-IN" sz="3000" dirty="0">
                <a:solidFill>
                  <a:srgbClr val="008000"/>
                </a:solidFill>
              </a:rPr>
              <a:t>X</a:t>
            </a:r>
            <a:r>
              <a:rPr lang="mr-IN" sz="3000" dirty="0"/>
              <a:t>)+</a:t>
            </a:r>
            <a:r>
              <a:rPr lang="mr-IN" sz="3000" dirty="0">
                <a:solidFill>
                  <a:srgbClr val="FF0000"/>
                </a:solidFill>
              </a:rPr>
              <a:t>ε</a:t>
            </a:r>
            <a:r>
              <a:rPr lang="en-US" sz="3000" dirty="0">
                <a:solidFill>
                  <a:srgbClr val="FF0000"/>
                </a:solidFill>
              </a:rPr>
              <a:t> 	</a:t>
            </a:r>
            <a:r>
              <a:rPr lang="en-US" sz="1500" dirty="0"/>
              <a:t>actual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/>
              <a:t>      </a:t>
            </a:r>
            <a:r>
              <a:rPr lang="mr-IN" sz="3000" dirty="0"/>
              <a:t>ˆ</a:t>
            </a:r>
            <a:br>
              <a:rPr lang="mr-IN" sz="3000" dirty="0"/>
            </a:br>
            <a:r>
              <a:rPr lang="en-US" sz="3000" dirty="0" err="1">
                <a:solidFill>
                  <a:srgbClr val="660066"/>
                </a:solidFill>
              </a:rPr>
              <a:t>Ŷ</a:t>
            </a:r>
            <a:r>
              <a:rPr lang="mr-IN" sz="3000" dirty="0"/>
              <a:t>= </a:t>
            </a:r>
            <a:r>
              <a:rPr lang="en-US" sz="3000" dirty="0"/>
              <a:t>f</a:t>
            </a:r>
            <a:r>
              <a:rPr lang="mr-IN" sz="3000" dirty="0"/>
              <a:t>(</a:t>
            </a:r>
            <a:r>
              <a:rPr lang="mr-IN" sz="3000" dirty="0">
                <a:solidFill>
                  <a:srgbClr val="57903F"/>
                </a:solidFill>
              </a:rPr>
              <a:t>X</a:t>
            </a:r>
            <a:r>
              <a:rPr lang="mr-IN" sz="3000" dirty="0"/>
              <a:t>) </a:t>
            </a:r>
            <a:r>
              <a:rPr lang="en-US" sz="3000" dirty="0"/>
              <a:t>		</a:t>
            </a:r>
            <a:r>
              <a:rPr lang="en-US" sz="1650" dirty="0"/>
              <a:t>predicted</a:t>
            </a:r>
          </a:p>
          <a:p>
            <a:pPr marL="0" indent="0">
              <a:spcBef>
                <a:spcPts val="0"/>
              </a:spcBef>
              <a:buNone/>
            </a:pPr>
            <a:endParaRPr lang="en-US" sz="1650" dirty="0"/>
          </a:p>
          <a:p>
            <a:pPr marL="0" indent="0">
              <a:buNone/>
            </a:pPr>
            <a:r>
              <a:rPr lang="en-US" sz="3000" dirty="0"/>
              <a:t>                   ˆ</a:t>
            </a:r>
          </a:p>
          <a:p>
            <a:pPr marL="0" indent="0">
              <a:buNone/>
            </a:pPr>
            <a:r>
              <a:rPr lang="mr-IN" sz="3000" dirty="0"/>
              <a:t>E(</a:t>
            </a:r>
            <a:r>
              <a:rPr lang="en-US" sz="3000" dirty="0" err="1">
                <a:solidFill>
                  <a:srgbClr val="660066"/>
                </a:solidFill>
              </a:rPr>
              <a:t>Ŷ</a:t>
            </a:r>
            <a:r>
              <a:rPr lang="mr-IN" sz="3000" dirty="0"/>
              <a:t> −</a:t>
            </a:r>
            <a:r>
              <a:rPr lang="mr-IN" sz="3000" dirty="0">
                <a:solidFill>
                  <a:srgbClr val="660066"/>
                </a:solidFill>
              </a:rPr>
              <a:t>Y</a:t>
            </a:r>
            <a:r>
              <a:rPr lang="mr-IN" sz="3000" dirty="0"/>
              <a:t>)</a:t>
            </a:r>
            <a:r>
              <a:rPr lang="en-US" sz="3000" baseline="30000" dirty="0"/>
              <a:t>2</a:t>
            </a:r>
            <a:r>
              <a:rPr lang="mr-IN" sz="3000" dirty="0"/>
              <a:t> </a:t>
            </a:r>
            <a:r>
              <a:rPr lang="en-US" sz="3000" dirty="0"/>
              <a:t>= [f(</a:t>
            </a:r>
            <a:r>
              <a:rPr lang="en-US" sz="3000" dirty="0">
                <a:solidFill>
                  <a:srgbClr val="57903F"/>
                </a:solidFill>
              </a:rPr>
              <a:t>X</a:t>
            </a:r>
            <a:r>
              <a:rPr lang="en-US" sz="3000" dirty="0"/>
              <a:t>)−f(</a:t>
            </a:r>
            <a:r>
              <a:rPr lang="en-US" sz="3000" dirty="0">
                <a:solidFill>
                  <a:srgbClr val="57903F"/>
                </a:solidFill>
              </a:rPr>
              <a:t>X</a:t>
            </a:r>
            <a:r>
              <a:rPr lang="en-US" sz="3000" dirty="0"/>
              <a:t>)]</a:t>
            </a:r>
            <a:r>
              <a:rPr lang="en-US" sz="3000" baseline="30000" dirty="0"/>
              <a:t>2</a:t>
            </a:r>
            <a:r>
              <a:rPr lang="en-US" sz="3000" dirty="0"/>
              <a:t> + </a:t>
            </a:r>
            <a:r>
              <a:rPr lang="en-US" sz="3000" dirty="0" err="1"/>
              <a:t>Var</a:t>
            </a:r>
            <a:r>
              <a:rPr lang="en-US" sz="3000" dirty="0"/>
              <a:t>(</a:t>
            </a:r>
            <a:r>
              <a:rPr lang="mr-IN" sz="3000" dirty="0">
                <a:solidFill>
                  <a:srgbClr val="FF0000"/>
                </a:solidFill>
              </a:rPr>
              <a:t>ε</a:t>
            </a:r>
            <a:r>
              <a:rPr lang="en-US" sz="3000" dirty="0"/>
              <a:t>) </a:t>
            </a:r>
          </a:p>
          <a:p>
            <a:pPr marL="0" indent="0">
              <a:spcBef>
                <a:spcPts val="0"/>
              </a:spcBef>
              <a:buNone/>
            </a:pPr>
            <a:endParaRPr lang="mr-IN" sz="3000" dirty="0"/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7092300" y="1297309"/>
            <a:ext cx="2051700" cy="31509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75" dirty="0">
                <a:solidFill>
                  <a:srgbClr val="008000"/>
                </a:solidFill>
              </a:rPr>
              <a:t>input variables</a:t>
            </a:r>
          </a:p>
          <a:p>
            <a:pPr marL="0" indent="0">
              <a:buNone/>
            </a:pPr>
            <a:r>
              <a:rPr lang="en-US" sz="1275" dirty="0">
                <a:solidFill>
                  <a:srgbClr val="008000"/>
                </a:solidFill>
              </a:rPr>
              <a:t>independent variables </a:t>
            </a:r>
          </a:p>
          <a:p>
            <a:pPr marL="0" indent="0">
              <a:buNone/>
            </a:pPr>
            <a:r>
              <a:rPr lang="en-US" sz="1275" dirty="0">
                <a:solidFill>
                  <a:srgbClr val="008000"/>
                </a:solidFill>
              </a:rPr>
              <a:t>feature variables</a:t>
            </a:r>
          </a:p>
          <a:p>
            <a:pPr marL="0" indent="0">
              <a:buNone/>
            </a:pPr>
            <a:r>
              <a:rPr lang="en-US" sz="1275" dirty="0">
                <a:solidFill>
                  <a:srgbClr val="008000"/>
                </a:solidFill>
              </a:rPr>
              <a:t>Predictors</a:t>
            </a:r>
          </a:p>
          <a:p>
            <a:pPr marL="0" indent="0">
              <a:buNone/>
            </a:pPr>
            <a:r>
              <a:rPr lang="en-US" sz="1275" dirty="0">
                <a:solidFill>
                  <a:srgbClr val="008000"/>
                </a:solidFill>
              </a:rPr>
              <a:t>Drivers</a:t>
            </a:r>
          </a:p>
          <a:p>
            <a:pPr marL="0" indent="0">
              <a:buNone/>
            </a:pPr>
            <a:endParaRPr lang="en-US" sz="1275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sz="1275" dirty="0">
                <a:solidFill>
                  <a:srgbClr val="660066"/>
                </a:solidFill>
              </a:rPr>
              <a:t>output variable </a:t>
            </a:r>
          </a:p>
          <a:p>
            <a:pPr marL="0" indent="0">
              <a:buNone/>
            </a:pPr>
            <a:r>
              <a:rPr lang="en-US" sz="1275" dirty="0">
                <a:solidFill>
                  <a:srgbClr val="660066"/>
                </a:solidFill>
              </a:rPr>
              <a:t>response </a:t>
            </a:r>
          </a:p>
          <a:p>
            <a:pPr marL="0" indent="0">
              <a:buNone/>
            </a:pPr>
            <a:r>
              <a:rPr lang="en-US" sz="1275" dirty="0">
                <a:solidFill>
                  <a:srgbClr val="660066"/>
                </a:solidFill>
              </a:rPr>
              <a:t>dependent variable </a:t>
            </a:r>
          </a:p>
          <a:p>
            <a:pPr marL="0" indent="0">
              <a:buNone/>
            </a:pPr>
            <a:endParaRPr lang="en-US" sz="1275" dirty="0">
              <a:solidFill>
                <a:srgbClr val="660066"/>
              </a:solidFill>
            </a:endParaRPr>
          </a:p>
          <a:p>
            <a:pPr marL="0" indent="0">
              <a:buNone/>
            </a:pPr>
            <a:r>
              <a:rPr lang="en-US" sz="1275" dirty="0">
                <a:solidFill>
                  <a:srgbClr val="FF0000"/>
                </a:solidFill>
              </a:rPr>
              <a:t>Error Term</a:t>
            </a:r>
          </a:p>
          <a:p>
            <a:pPr marL="0" indent="0">
              <a:buNone/>
            </a:pPr>
            <a:endParaRPr lang="en-US" sz="1275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275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1125" dirty="0"/>
          </a:p>
          <a:p>
            <a:pPr marL="0" indent="0">
              <a:buNone/>
            </a:pPr>
            <a:endParaRPr lang="en-US" sz="1125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395816" y="4515651"/>
            <a:ext cx="8522443" cy="1138189"/>
          </a:xfrm>
          <a:prstGeom prst="rect">
            <a:avLst/>
          </a:prstGeom>
        </p:spPr>
        <p:txBody>
          <a:bodyPr vert="horz" lIns="68580" tIns="34290" rIns="68580" bIns="34290" rtlCol="0">
            <a:normAutofit fontScale="250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900" dirty="0"/>
              <a:t>Which predictors are associated with the response? </a:t>
            </a:r>
          </a:p>
          <a:p>
            <a:pPr marL="0" indent="0">
              <a:buNone/>
            </a:pPr>
            <a:r>
              <a:rPr lang="en-US" sz="4900" dirty="0"/>
              <a:t>What is the relationship between the response and each predictor? </a:t>
            </a:r>
          </a:p>
          <a:p>
            <a:pPr marL="0" indent="0">
              <a:buNone/>
            </a:pPr>
            <a:r>
              <a:rPr lang="en-US" sz="4900" dirty="0"/>
              <a:t>Can the relationship between Y and each predictor be adequately summarized using a linear equation, or is the relationship more complicated? </a:t>
            </a:r>
          </a:p>
          <a:p>
            <a:pPr marL="0" indent="0">
              <a:buNone/>
            </a:pPr>
            <a:r>
              <a:rPr lang="en-US" sz="4900" dirty="0"/>
              <a:t> </a:t>
            </a:r>
          </a:p>
          <a:p>
            <a:pPr marL="0" indent="0">
              <a:buNone/>
            </a:pPr>
            <a:endParaRPr lang="en-US" sz="1125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B39BF6-E168-774B-950B-64035A68EA97}"/>
              </a:ext>
            </a:extLst>
          </p:cNvPr>
          <p:cNvSpPr txBox="1">
            <a:spLocks/>
          </p:cNvSpPr>
          <p:nvPr/>
        </p:nvSpPr>
        <p:spPr>
          <a:xfrm>
            <a:off x="955528" y="5525057"/>
            <a:ext cx="8188472" cy="13329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3000" dirty="0">
                <a:solidFill>
                  <a:srgbClr val="660066"/>
                </a:solidFill>
              </a:rPr>
              <a:t>Simple Model – Linear Regression</a:t>
            </a:r>
          </a:p>
          <a:p>
            <a:pPr marL="0" indent="0">
              <a:buFont typeface="Arial" pitchFamily="34" charset="0"/>
              <a:buNone/>
            </a:pPr>
            <a:r>
              <a:rPr lang="mr-IN" sz="3000" dirty="0" err="1">
                <a:solidFill>
                  <a:srgbClr val="660066"/>
                </a:solidFill>
              </a:rPr>
              <a:t>Y</a:t>
            </a:r>
            <a:r>
              <a:rPr lang="mr-IN" sz="3000" dirty="0"/>
              <a:t> =</a:t>
            </a:r>
            <a:r>
              <a:rPr lang="en-US" sz="3000" dirty="0"/>
              <a:t> a + b*</a:t>
            </a:r>
            <a:r>
              <a:rPr lang="mr-IN" sz="3000" dirty="0"/>
              <a:t>(</a:t>
            </a:r>
            <a:r>
              <a:rPr lang="mr-IN" sz="3000" dirty="0">
                <a:solidFill>
                  <a:srgbClr val="008000"/>
                </a:solidFill>
              </a:rPr>
              <a:t>X</a:t>
            </a:r>
            <a:r>
              <a:rPr lang="mr-IN" sz="3000" dirty="0"/>
              <a:t>)+</a:t>
            </a:r>
            <a:r>
              <a:rPr lang="mr-IN" sz="3000" dirty="0" err="1">
                <a:solidFill>
                  <a:srgbClr val="FF0000"/>
                </a:solidFill>
              </a:rPr>
              <a:t>ε</a:t>
            </a:r>
            <a:r>
              <a:rPr lang="en-US" sz="3000" dirty="0">
                <a:solidFill>
                  <a:srgbClr val="FF0000"/>
                </a:solidFill>
              </a:rPr>
              <a:t> 	</a:t>
            </a:r>
            <a:r>
              <a:rPr lang="en-US" sz="1500" dirty="0"/>
              <a:t>actual</a:t>
            </a:r>
            <a:br>
              <a:rPr lang="mr-IN" sz="3000" dirty="0"/>
            </a:br>
            <a:r>
              <a:rPr lang="en-US" sz="3000" dirty="0"/>
              <a:t> 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mr-IN" sz="3000" dirty="0"/>
          </a:p>
          <a:p>
            <a:pPr marL="0" indent="0">
              <a:buFont typeface="Arial" pitchFamily="34" charset="0"/>
              <a:buNone/>
            </a:pPr>
            <a:endParaRPr lang="mr-IN" sz="3000" dirty="0"/>
          </a:p>
          <a:p>
            <a:pPr marL="0" indent="0">
              <a:buFont typeface="Arial" pitchFamily="34" charset="0"/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mr-IN" sz="3000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474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14" y="542378"/>
            <a:ext cx="8223249" cy="10287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Types of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773" y="2276396"/>
            <a:ext cx="3995281" cy="634543"/>
          </a:xfrm>
          <a:ln>
            <a:noFill/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660066"/>
                </a:solidFill>
              </a:rPr>
              <a:t>Parametric Model</a:t>
            </a:r>
          </a:p>
          <a:p>
            <a:pPr marL="0" indent="0">
              <a:buNone/>
            </a:pPr>
            <a:r>
              <a:rPr lang="mr-IN" sz="2100" dirty="0"/>
              <a:t>f(X) = β0 +β1X1 +β2X2 +...+βpXp</a:t>
            </a:r>
            <a:r>
              <a:rPr lang="en-US" sz="2100" dirty="0"/>
              <a:t>     </a:t>
            </a:r>
            <a:r>
              <a:rPr lang="en-US" sz="1500" dirty="0"/>
              <a:t>linear model</a:t>
            </a:r>
          </a:p>
          <a:p>
            <a:pPr marL="0" indent="0">
              <a:spcBef>
                <a:spcPts val="0"/>
              </a:spcBef>
              <a:buNone/>
            </a:pP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435903" y="4914505"/>
            <a:ext cx="3995281" cy="780047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>
                <a:solidFill>
                  <a:srgbClr val="660066"/>
                </a:solidFill>
              </a:rPr>
              <a:t>Non-Parametric Model</a:t>
            </a:r>
          </a:p>
          <a:p>
            <a:pPr marL="0" indent="0">
              <a:buNone/>
            </a:pPr>
            <a:r>
              <a:rPr lang="mr-IN" sz="2175" dirty="0"/>
              <a:t>f(X) = </a:t>
            </a:r>
            <a:r>
              <a:rPr lang="en-US" sz="2175" dirty="0"/>
              <a:t>any model form of x    </a:t>
            </a:r>
            <a:r>
              <a:rPr lang="en-US" dirty="0"/>
              <a:t>flexible 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mr-IN" sz="3000" dirty="0"/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1125" dirty="0"/>
          </a:p>
          <a:p>
            <a:pPr marL="0" indent="0">
              <a:buNone/>
            </a:pPr>
            <a:endParaRPr lang="en-US" sz="1125" dirty="0"/>
          </a:p>
        </p:txBody>
      </p:sp>
      <p:pic>
        <p:nvPicPr>
          <p:cNvPr id="5" name="Picture 4" descr="Screen Shot 2021-01-03 at 4.50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76" y="2929937"/>
            <a:ext cx="3054221" cy="204449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4777526" y="2316466"/>
            <a:ext cx="3995281" cy="1485230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rmAutofit fontScale="325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450" dirty="0">
                <a:solidFill>
                  <a:srgbClr val="660066"/>
                </a:solidFill>
              </a:rPr>
              <a:t>Regression Model</a:t>
            </a:r>
          </a:p>
          <a:p>
            <a:pPr marL="0" indent="0">
              <a:buNone/>
            </a:pPr>
            <a:r>
              <a:rPr lang="en-US" sz="3000" dirty="0"/>
              <a:t>Numerical Response</a:t>
            </a:r>
          </a:p>
          <a:p>
            <a:pPr marL="0" indent="0">
              <a:buNone/>
            </a:pPr>
            <a:r>
              <a:rPr lang="en-US" sz="3000" dirty="0"/>
              <a:t>	Linear Regression</a:t>
            </a:r>
          </a:p>
          <a:p>
            <a:pPr marL="0" indent="0">
              <a:buNone/>
            </a:pPr>
            <a:r>
              <a:rPr lang="en-US" sz="3000" dirty="0"/>
              <a:t>	K-Nearest Neighbor</a:t>
            </a:r>
          </a:p>
          <a:p>
            <a:pPr marL="0" indent="0">
              <a:buNone/>
            </a:pPr>
            <a:r>
              <a:rPr lang="en-US" sz="3000" dirty="0"/>
              <a:t>	Boosting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1125" dirty="0"/>
          </a:p>
          <a:p>
            <a:pPr marL="0" indent="0">
              <a:buNone/>
            </a:pPr>
            <a:endParaRPr lang="en-US" sz="1125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4817610" y="4086242"/>
            <a:ext cx="3995281" cy="1571195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00" dirty="0">
                <a:solidFill>
                  <a:srgbClr val="660066"/>
                </a:solidFill>
              </a:rPr>
              <a:t>Classification Model</a:t>
            </a:r>
          </a:p>
          <a:p>
            <a:pPr marL="0" indent="0">
              <a:buNone/>
            </a:pPr>
            <a:r>
              <a:rPr lang="en-US" sz="1650" dirty="0"/>
              <a:t>Categorical Response</a:t>
            </a:r>
          </a:p>
          <a:p>
            <a:pPr marL="0" indent="0">
              <a:buNone/>
            </a:pPr>
            <a:r>
              <a:rPr lang="en-US" sz="1650" dirty="0"/>
              <a:t>	Logistic Regression</a:t>
            </a:r>
          </a:p>
          <a:p>
            <a:pPr marL="0" indent="0">
              <a:buNone/>
            </a:pPr>
            <a:r>
              <a:rPr lang="en-US" sz="1650" dirty="0"/>
              <a:t>	K-Nearest Neighbor</a:t>
            </a:r>
          </a:p>
          <a:p>
            <a:pPr marL="0" indent="0">
              <a:buNone/>
            </a:pPr>
            <a:r>
              <a:rPr lang="en-US" sz="1650" dirty="0"/>
              <a:t>	Boosting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1125" dirty="0"/>
          </a:p>
          <a:p>
            <a:pPr marL="0" indent="0">
              <a:buNone/>
            </a:pPr>
            <a:endParaRPr lang="en-US" sz="1125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374057" y="1855624"/>
            <a:ext cx="3942827" cy="37863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>
                <a:solidFill>
                  <a:srgbClr val="660066"/>
                </a:solidFill>
              </a:rPr>
              <a:t>Model Form</a:t>
            </a: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dirty="0"/>
              <a:t>    </a:t>
            </a: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1125" dirty="0"/>
          </a:p>
          <a:p>
            <a:pPr marL="0" indent="0">
              <a:buNone/>
            </a:pPr>
            <a:endParaRPr lang="en-US" sz="1125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4609445" y="1861671"/>
            <a:ext cx="4047736" cy="37863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>
                <a:solidFill>
                  <a:srgbClr val="660066"/>
                </a:solidFill>
              </a:rPr>
              <a:t>Response Type</a:t>
            </a: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dirty="0"/>
              <a:t>    </a:t>
            </a: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1125" dirty="0"/>
          </a:p>
          <a:p>
            <a:pPr marL="0" indent="0">
              <a:buNone/>
            </a:pPr>
            <a:endParaRPr lang="en-US" sz="1125" dirty="0"/>
          </a:p>
        </p:txBody>
      </p:sp>
    </p:spTree>
    <p:extLst>
      <p:ext uri="{BB962C8B-B14F-4D97-AF65-F5344CB8AC3E}">
        <p14:creationId xmlns:p14="http://schemas.microsoft.com/office/powerpoint/2010/main" val="2943841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37" y="487174"/>
            <a:ext cx="8223249" cy="10287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11" y="1868133"/>
            <a:ext cx="8188472" cy="1887053"/>
          </a:xfrm>
          <a:ln>
            <a:noFill/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mr-IN" sz="3000" dirty="0">
                <a:solidFill>
                  <a:srgbClr val="660066"/>
                </a:solidFill>
              </a:rPr>
              <a:t>Y</a:t>
            </a:r>
            <a:r>
              <a:rPr lang="mr-IN" sz="3000" dirty="0"/>
              <a:t> =f(</a:t>
            </a:r>
            <a:r>
              <a:rPr lang="mr-IN" sz="3000" dirty="0">
                <a:solidFill>
                  <a:srgbClr val="008000"/>
                </a:solidFill>
              </a:rPr>
              <a:t>X</a:t>
            </a:r>
            <a:r>
              <a:rPr lang="mr-IN" sz="3000" dirty="0"/>
              <a:t>)+</a:t>
            </a:r>
            <a:r>
              <a:rPr lang="mr-IN" sz="3000" dirty="0">
                <a:solidFill>
                  <a:srgbClr val="FF0000"/>
                </a:solidFill>
              </a:rPr>
              <a:t>ε</a:t>
            </a:r>
            <a:r>
              <a:rPr lang="en-US" sz="3000" dirty="0">
                <a:solidFill>
                  <a:srgbClr val="FF0000"/>
                </a:solidFill>
              </a:rPr>
              <a:t> 	        </a:t>
            </a:r>
            <a:r>
              <a:rPr lang="en-US" sz="1500" dirty="0"/>
              <a:t>actual                                             </a:t>
            </a:r>
            <a:r>
              <a:rPr lang="mr-IN" sz="1950" dirty="0"/>
              <a:t>+</a:t>
            </a:r>
            <a:r>
              <a:rPr lang="mr-IN" sz="1950" dirty="0">
                <a:solidFill>
                  <a:srgbClr val="FF0000"/>
                </a:solidFill>
              </a:rPr>
              <a:t>ε</a:t>
            </a:r>
            <a:r>
              <a:rPr lang="en-US" sz="1950" dirty="0">
                <a:solidFill>
                  <a:srgbClr val="FF0000"/>
                </a:solidFill>
              </a:rPr>
              <a:t> </a:t>
            </a:r>
            <a:endParaRPr lang="en-US" sz="195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/>
              <a:t>       </a:t>
            </a:r>
            <a:r>
              <a:rPr lang="mr-IN" sz="3000" dirty="0"/>
              <a:t>ˆ</a:t>
            </a:r>
            <a:br>
              <a:rPr lang="mr-IN" sz="3000" dirty="0"/>
            </a:br>
            <a:r>
              <a:rPr lang="en-US" sz="3000" dirty="0" err="1">
                <a:solidFill>
                  <a:srgbClr val="660066"/>
                </a:solidFill>
              </a:rPr>
              <a:t>Ŷ</a:t>
            </a:r>
            <a:r>
              <a:rPr lang="mr-IN" sz="3000" dirty="0"/>
              <a:t>= </a:t>
            </a:r>
            <a:r>
              <a:rPr lang="en-US" sz="3000" dirty="0"/>
              <a:t>f</a:t>
            </a:r>
            <a:r>
              <a:rPr lang="mr-IN" sz="3000" dirty="0"/>
              <a:t>(</a:t>
            </a:r>
            <a:r>
              <a:rPr lang="mr-IN" sz="3000" dirty="0">
                <a:solidFill>
                  <a:srgbClr val="57903F"/>
                </a:solidFill>
              </a:rPr>
              <a:t>X</a:t>
            </a:r>
            <a:r>
              <a:rPr lang="mr-IN" sz="3000" dirty="0"/>
              <a:t>) </a:t>
            </a:r>
            <a:r>
              <a:rPr lang="en-US" sz="3000" dirty="0"/>
              <a:t>		</a:t>
            </a:r>
            <a:r>
              <a:rPr lang="en-US" sz="1650" dirty="0"/>
              <a:t>predicted</a:t>
            </a:r>
          </a:p>
          <a:p>
            <a:pPr marL="0" indent="0">
              <a:spcBef>
                <a:spcPts val="0"/>
              </a:spcBef>
              <a:buNone/>
            </a:pPr>
            <a:endParaRPr lang="en-US" sz="1650" dirty="0"/>
          </a:p>
          <a:p>
            <a:pPr marL="0" indent="0">
              <a:buNone/>
            </a:pPr>
            <a:r>
              <a:rPr lang="en-US" sz="3000" dirty="0"/>
              <a:t>                   </a:t>
            </a:r>
          </a:p>
          <a:p>
            <a:pPr marL="0" indent="0">
              <a:spcBef>
                <a:spcPts val="0"/>
              </a:spcBef>
              <a:buNone/>
            </a:pPr>
            <a:endParaRPr lang="mr-IN" sz="3000" dirty="0"/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7078885" y="1561777"/>
            <a:ext cx="1734770" cy="315090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75" dirty="0">
                <a:solidFill>
                  <a:srgbClr val="008000"/>
                </a:solidFill>
              </a:rPr>
              <a:t>Estimate Intercept and slope by minimizing the </a:t>
            </a:r>
          </a:p>
          <a:p>
            <a:pPr marL="0" indent="0">
              <a:buNone/>
            </a:pPr>
            <a:r>
              <a:rPr lang="en-US" sz="1275" dirty="0">
                <a:solidFill>
                  <a:srgbClr val="FF0000"/>
                </a:solidFill>
              </a:rPr>
              <a:t>Residual Sum of Squares (RSS)</a:t>
            </a:r>
          </a:p>
          <a:p>
            <a:pPr marL="0" indent="0">
              <a:buNone/>
            </a:pPr>
            <a:r>
              <a:rPr lang="en-US" sz="1275" dirty="0">
                <a:solidFill>
                  <a:srgbClr val="008000"/>
                </a:solidFill>
              </a:rPr>
              <a:t>All formulas in Chapter 3.</a:t>
            </a:r>
          </a:p>
          <a:p>
            <a:pPr marL="0" indent="0">
              <a:buNone/>
            </a:pPr>
            <a:endParaRPr lang="en-US" sz="1275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1125" dirty="0"/>
          </a:p>
          <a:p>
            <a:pPr marL="0" indent="0">
              <a:buNone/>
            </a:pPr>
            <a:endParaRPr lang="en-US" sz="1125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621558" y="5493673"/>
            <a:ext cx="8522443" cy="113818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P-value </a:t>
            </a:r>
            <a:r>
              <a:rPr lang="mr-IN" sz="1200" dirty="0"/>
              <a:t>–</a:t>
            </a:r>
            <a:r>
              <a:rPr lang="en-US" sz="1200" dirty="0"/>
              <a:t>   </a:t>
            </a:r>
          </a:p>
          <a:p>
            <a:pPr marL="0" indent="0">
              <a:buNone/>
            </a:pPr>
            <a:r>
              <a:rPr lang="en-US" sz="1125" dirty="0"/>
              <a:t> </a:t>
            </a:r>
          </a:p>
          <a:p>
            <a:pPr marL="0" indent="0">
              <a:buNone/>
            </a:pPr>
            <a:endParaRPr lang="en-US" sz="1125" dirty="0"/>
          </a:p>
        </p:txBody>
      </p:sp>
      <p:pic>
        <p:nvPicPr>
          <p:cNvPr id="5" name="Picture 4" descr="Screen Shot 2021-01-07 at 5.02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578" y="1819687"/>
            <a:ext cx="1450383" cy="551916"/>
          </a:xfrm>
          <a:prstGeom prst="rect">
            <a:avLst/>
          </a:prstGeom>
        </p:spPr>
      </p:pic>
      <p:pic>
        <p:nvPicPr>
          <p:cNvPr id="9" name="Picture 8" descr="Screen Shot 2021-01-07 at 5.08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423" y="2578379"/>
            <a:ext cx="1316718" cy="438906"/>
          </a:xfrm>
          <a:prstGeom prst="rect">
            <a:avLst/>
          </a:prstGeom>
        </p:spPr>
      </p:pic>
      <p:pic>
        <p:nvPicPr>
          <p:cNvPr id="10" name="Picture 9" descr="Screen Shot 2021-01-07 at 5.14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766" y="3162405"/>
            <a:ext cx="2862135" cy="525698"/>
          </a:xfrm>
          <a:prstGeom prst="rect">
            <a:avLst/>
          </a:prstGeom>
        </p:spPr>
      </p:pic>
      <p:pic>
        <p:nvPicPr>
          <p:cNvPr id="11" name="Picture 10" descr="Screen Shot 2021-01-07 at 5.20.2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6" y="3838935"/>
            <a:ext cx="5396645" cy="562151"/>
          </a:xfrm>
          <a:prstGeom prst="rect">
            <a:avLst/>
          </a:prstGeom>
        </p:spPr>
      </p:pic>
      <p:pic>
        <p:nvPicPr>
          <p:cNvPr id="12" name="Picture 11" descr="Screen Shot 2021-01-07 at 5.21.1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43" y="4389588"/>
            <a:ext cx="5457614" cy="571751"/>
          </a:xfrm>
          <a:prstGeom prst="rect">
            <a:avLst/>
          </a:prstGeom>
        </p:spPr>
      </p:pic>
      <p:pic>
        <p:nvPicPr>
          <p:cNvPr id="13" name="Picture 12" descr="Screen Shot 2021-01-07 at 5.22.1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735" y="3915757"/>
            <a:ext cx="1356878" cy="97311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29467" y="5517950"/>
            <a:ext cx="636667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aseline="30000" dirty="0"/>
              <a:t>the probability of observing any number equal to |t| or larger in absolute value, assuming β</a:t>
            </a:r>
            <a:r>
              <a:rPr lang="en-US" sz="1500" baseline="-25000" dirty="0"/>
              <a:t>1 </a:t>
            </a:r>
            <a:r>
              <a:rPr lang="en-US" sz="1500" baseline="30000" dirty="0"/>
              <a:t>= 0.</a:t>
            </a:r>
            <a:endParaRPr lang="en-US" sz="1500" dirty="0"/>
          </a:p>
        </p:txBody>
      </p:sp>
      <p:pic>
        <p:nvPicPr>
          <p:cNvPr id="16" name="Picture 15" descr="Screen Shot 2021-01-07 at 5.31.39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07" y="4856632"/>
            <a:ext cx="1361240" cy="6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29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8" y="459135"/>
            <a:ext cx="8223249" cy="10287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Error </a:t>
            </a:r>
            <a:r>
              <a:rPr lang="en-US" dirty="0">
                <a:solidFill>
                  <a:srgbClr val="66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Discussion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98063" y="1943874"/>
            <a:ext cx="7543800" cy="3052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b="1" dirty="0"/>
              <a:t>Differences and relationships between:</a:t>
            </a:r>
          </a:p>
          <a:p>
            <a:pPr marL="342900" indent="-342900">
              <a:buAutoNum type="arabicPeriod"/>
            </a:pPr>
            <a:r>
              <a:rPr lang="en-US" sz="1800" dirty="0"/>
              <a:t>RSS </a:t>
            </a:r>
            <a:r>
              <a:rPr lang="mr-IN" sz="1800" dirty="0"/>
              <a:t>–</a:t>
            </a:r>
            <a:r>
              <a:rPr lang="en-US" sz="1800" dirty="0"/>
              <a:t>Residual Sum of Squares</a:t>
            </a:r>
          </a:p>
          <a:p>
            <a:pPr marL="342900" indent="-342900">
              <a:buAutoNum type="arabicPeriod"/>
            </a:pPr>
            <a:r>
              <a:rPr lang="en-US" sz="1800" dirty="0"/>
              <a:t>MSE - Mean Square Error</a:t>
            </a:r>
          </a:p>
          <a:p>
            <a:pPr marL="342900" indent="-342900">
              <a:buAutoNum type="arabicPeriod"/>
            </a:pPr>
            <a:r>
              <a:rPr lang="en-US" sz="1800" dirty="0"/>
              <a:t>RSE -  Residual Standards Error = </a:t>
            </a:r>
            <a:r>
              <a:rPr lang="en-US" sz="1800" dirty="0" err="1"/>
              <a:t>sqrt</a:t>
            </a:r>
            <a:r>
              <a:rPr lang="en-US" sz="1800" dirty="0"/>
              <a:t>(RSS/(n − 2))</a:t>
            </a:r>
          </a:p>
          <a:p>
            <a:pPr marL="342900" indent="-342900">
              <a:buAutoNum type="arabicPeriod"/>
            </a:pPr>
            <a:r>
              <a:rPr lang="en-US" sz="1800" dirty="0"/>
              <a:t>R-Square = 1- TSS/RSS</a:t>
            </a:r>
          </a:p>
          <a:p>
            <a:pPr marL="342900" indent="-342900">
              <a:buAutoNum type="arabicPeriod"/>
            </a:pPr>
            <a:r>
              <a:rPr lang="en-US" sz="1800" dirty="0"/>
              <a:t>Adjusted R-Square</a:t>
            </a:r>
          </a:p>
          <a:p>
            <a:pPr marL="342900" indent="-342900">
              <a:buAutoNum type="arabicPeriod"/>
            </a:pPr>
            <a:r>
              <a:rPr lang="en-US" sz="1800" dirty="0"/>
              <a:t>AIC</a:t>
            </a:r>
          </a:p>
          <a:p>
            <a:pPr marL="342900" indent="-342900">
              <a:buAutoNum type="arabicPeriod"/>
            </a:pPr>
            <a:r>
              <a:rPr lang="en-US" sz="1800" dirty="0"/>
              <a:t>MAPE </a:t>
            </a:r>
            <a:r>
              <a:rPr lang="mr-IN" sz="1800" dirty="0"/>
              <a:t>–</a:t>
            </a:r>
            <a:r>
              <a:rPr lang="en-US" sz="1800" dirty="0"/>
              <a:t> “Mean Absolute Percent Error”</a:t>
            </a:r>
          </a:p>
          <a:p>
            <a:pPr marL="342900" indent="-342900">
              <a:buFont typeface="Garamond" pitchFamily="18" charset="0"/>
              <a:buAutoNum type="arabicPeriod"/>
            </a:pPr>
            <a:r>
              <a:rPr lang="en-US" sz="1800" dirty="0"/>
              <a:t>Correlation</a:t>
            </a:r>
          </a:p>
          <a:p>
            <a:pPr marL="342900" indent="-342900">
              <a:buAutoNum type="arabicPeriod"/>
            </a:pPr>
            <a:endParaRPr lang="en-US" sz="1800" dirty="0"/>
          </a:p>
          <a:p>
            <a:pPr marL="342900" indent="-342900">
              <a:buAutoNum type="arabicPeriod"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3750" dirty="0"/>
          </a:p>
          <a:p>
            <a:endParaRPr lang="en-US" sz="3750" dirty="0"/>
          </a:p>
          <a:p>
            <a:pPr marL="0" indent="0">
              <a:buNone/>
            </a:pPr>
            <a:endParaRPr lang="en-US" sz="375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21-01-07 at 5.14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211" y="2346022"/>
            <a:ext cx="2862135" cy="525698"/>
          </a:xfrm>
          <a:prstGeom prst="rect">
            <a:avLst/>
          </a:prstGeom>
        </p:spPr>
      </p:pic>
      <p:pic>
        <p:nvPicPr>
          <p:cNvPr id="5" name="Picture 4" descr="Screen Shot 2021-01-03 at 5.25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65" y="2704040"/>
            <a:ext cx="2438522" cy="721604"/>
          </a:xfrm>
          <a:prstGeom prst="rect">
            <a:avLst/>
          </a:prstGeom>
        </p:spPr>
      </p:pic>
      <p:sp>
        <p:nvSpPr>
          <p:cNvPr id="6" name="Content Placeholder 6"/>
          <p:cNvSpPr txBox="1">
            <a:spLocks/>
          </p:cNvSpPr>
          <p:nvPr/>
        </p:nvSpPr>
        <p:spPr>
          <a:xfrm>
            <a:off x="644325" y="5155465"/>
            <a:ext cx="7543800" cy="84528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dirty="0"/>
              <a:t>* </a:t>
            </a:r>
            <a:r>
              <a:rPr lang="en-US" sz="1200" dirty="0"/>
              <a:t>TSS : Total Sum Squares ( Sum of square difference between y and mean(y))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3750" dirty="0"/>
          </a:p>
          <a:p>
            <a:endParaRPr lang="en-US" sz="3750" dirty="0"/>
          </a:p>
          <a:p>
            <a:pPr marL="0" indent="0">
              <a:buNone/>
            </a:pPr>
            <a:endParaRPr lang="en-US" sz="3750" dirty="0"/>
          </a:p>
          <a:p>
            <a:pPr marL="0" indent="0">
              <a:buNone/>
            </a:pPr>
            <a:endParaRPr lang="en-US" sz="1125" dirty="0"/>
          </a:p>
        </p:txBody>
      </p:sp>
      <p:sp>
        <p:nvSpPr>
          <p:cNvPr id="3" name="TextBox 2"/>
          <p:cNvSpPr txBox="1"/>
          <p:nvPr/>
        </p:nvSpPr>
        <p:spPr>
          <a:xfrm>
            <a:off x="6826706" y="3653360"/>
            <a:ext cx="183255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AIC = n log(</a:t>
            </a:r>
            <a:r>
              <a:rPr lang="en-US" sz="1350" dirty="0" err="1"/>
              <a:t>Var</a:t>
            </a:r>
            <a:r>
              <a:rPr lang="en-US" sz="1350" dirty="0"/>
              <a:t>) +2K</a:t>
            </a:r>
          </a:p>
          <a:p>
            <a:r>
              <a:rPr lang="en-US" sz="1200" dirty="0"/>
              <a:t> K- number of predictors</a:t>
            </a:r>
          </a:p>
        </p:txBody>
      </p:sp>
    </p:spTree>
    <p:extLst>
      <p:ext uri="{BB962C8B-B14F-4D97-AF65-F5344CB8AC3E}">
        <p14:creationId xmlns:p14="http://schemas.microsoft.com/office/powerpoint/2010/main" val="4219204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95" y="431054"/>
            <a:ext cx="8223249" cy="10287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Model Diagnostics, Significance and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11" y="1868131"/>
            <a:ext cx="8188472" cy="4363336"/>
          </a:xfrm>
          <a:ln>
            <a:noFill/>
          </a:ln>
        </p:spPr>
        <p:txBody>
          <a:bodyPr>
            <a:normAutofit fontScale="92500" lnSpcReduction="20000"/>
          </a:bodyPr>
          <a:lstStyle/>
          <a:p>
            <a:r>
              <a:rPr lang="en-US" sz="1800" b="1" dirty="0"/>
              <a:t>Check Residual plot:</a:t>
            </a:r>
          </a:p>
          <a:p>
            <a:r>
              <a:rPr lang="en-US" sz="1800" dirty="0"/>
              <a:t>Are the residuals around 0 with no pattern? </a:t>
            </a:r>
          </a:p>
          <a:p>
            <a:pPr lvl="1"/>
            <a:r>
              <a:rPr lang="en-US" sz="1400" dirty="0"/>
              <a:t> If not, there may be a better form instead of linear         </a:t>
            </a:r>
          </a:p>
          <a:p>
            <a:r>
              <a:rPr lang="en-US" sz="1800" dirty="0"/>
              <a:t>Are the residuals of equal value in all independent values?</a:t>
            </a:r>
          </a:p>
          <a:p>
            <a:pPr lvl="1"/>
            <a:r>
              <a:rPr lang="en-US" sz="1400" dirty="0"/>
              <a:t>If not, the residuals have</a:t>
            </a:r>
            <a:r>
              <a:rPr lang="en-US" sz="1650" dirty="0"/>
              <a:t> </a:t>
            </a:r>
            <a:r>
              <a:rPr lang="en-US" sz="1500" dirty="0"/>
              <a:t>heteroscedasticity instead of homoscedasticity and it is suggested to use logs.</a:t>
            </a:r>
          </a:p>
          <a:p>
            <a:r>
              <a:rPr lang="en-US" sz="1800" dirty="0"/>
              <a:t>Outliers. </a:t>
            </a:r>
          </a:p>
          <a:p>
            <a:pPr lvl="1"/>
            <a:r>
              <a:rPr lang="en-US" sz="1650" dirty="0"/>
              <a:t>Check for outliers on the residual plot. Do this outliers affect the predictions?</a:t>
            </a:r>
          </a:p>
          <a:p>
            <a:r>
              <a:rPr lang="en-US" sz="1800" dirty="0"/>
              <a:t>High-leverage points. Very influential points</a:t>
            </a:r>
          </a:p>
          <a:p>
            <a:pPr lvl="1"/>
            <a:r>
              <a:rPr lang="en-US" sz="1650" dirty="0"/>
              <a:t>Check the leverage versus residual plot</a:t>
            </a:r>
          </a:p>
          <a:p>
            <a:endParaRPr lang="en-US" sz="1800" dirty="0"/>
          </a:p>
          <a:p>
            <a:r>
              <a:rPr lang="en-US" sz="1800" dirty="0"/>
              <a:t>Collinearity</a:t>
            </a:r>
          </a:p>
          <a:p>
            <a:pPr lvl="1"/>
            <a:r>
              <a:rPr lang="en-US" sz="1650" dirty="0"/>
              <a:t>Check correlations to know the best predictors for he model</a:t>
            </a:r>
          </a:p>
          <a:p>
            <a:pPr lvl="1"/>
            <a:endParaRPr lang="en-US" sz="1650" dirty="0"/>
          </a:p>
          <a:p>
            <a:pPr lvl="1"/>
            <a:r>
              <a:rPr lang="en-US" sz="1650" dirty="0"/>
              <a:t>Are the p-values less than 5%?</a:t>
            </a:r>
          </a:p>
          <a:p>
            <a:pPr>
              <a:spcBef>
                <a:spcPts val="0"/>
              </a:spcBef>
              <a:buFont typeface="Wingdings" charset="2"/>
              <a:buChar char="Ø"/>
            </a:pPr>
            <a:endParaRPr lang="en-US" sz="1650" dirty="0"/>
          </a:p>
          <a:p>
            <a:pPr marL="0" indent="0">
              <a:buNone/>
            </a:pPr>
            <a:r>
              <a:rPr lang="en-US" sz="3000" dirty="0"/>
              <a:t>                   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spcBef>
                <a:spcPts val="0"/>
              </a:spcBef>
              <a:buNone/>
            </a:pPr>
            <a:endParaRPr lang="mr-IN" sz="3000" dirty="0"/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911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516103"/>
            <a:ext cx="8223249" cy="10287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Multiple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11" y="1868132"/>
            <a:ext cx="8188472" cy="2601631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mr-IN" sz="3000" dirty="0">
                <a:solidFill>
                  <a:srgbClr val="660066"/>
                </a:solidFill>
              </a:rPr>
              <a:t>Y</a:t>
            </a:r>
            <a:r>
              <a:rPr lang="mr-IN" sz="3000" dirty="0"/>
              <a:t> =f(</a:t>
            </a:r>
            <a:r>
              <a:rPr lang="mr-IN" sz="3000" dirty="0">
                <a:solidFill>
                  <a:srgbClr val="008000"/>
                </a:solidFill>
              </a:rPr>
              <a:t>X</a:t>
            </a:r>
            <a:r>
              <a:rPr lang="mr-IN" sz="3000" dirty="0"/>
              <a:t>)+</a:t>
            </a:r>
            <a:r>
              <a:rPr lang="mr-IN" sz="3000" dirty="0">
                <a:solidFill>
                  <a:srgbClr val="FF0000"/>
                </a:solidFill>
              </a:rPr>
              <a:t>ε</a:t>
            </a:r>
            <a:r>
              <a:rPr lang="en-US" sz="3000" dirty="0">
                <a:solidFill>
                  <a:srgbClr val="FF0000"/>
                </a:solidFill>
              </a:rPr>
              <a:t> 	</a:t>
            </a:r>
            <a:r>
              <a:rPr lang="en-US" sz="1500" dirty="0"/>
              <a:t>actual         Y = B</a:t>
            </a:r>
            <a:r>
              <a:rPr lang="en-US" sz="1500" baseline="-25000" dirty="0"/>
              <a:t>0 </a:t>
            </a:r>
            <a:r>
              <a:rPr lang="en-US" sz="1500" dirty="0"/>
              <a:t>+B</a:t>
            </a:r>
            <a:r>
              <a:rPr lang="en-US" sz="1500" baseline="-25000" dirty="0"/>
              <a:t>1</a:t>
            </a:r>
            <a:r>
              <a:rPr lang="en-US" sz="1500" dirty="0"/>
              <a:t>*X</a:t>
            </a:r>
            <a:r>
              <a:rPr lang="en-US" sz="1500" baseline="-25000" dirty="0"/>
              <a:t>1</a:t>
            </a:r>
            <a:r>
              <a:rPr lang="en-US" sz="1500" dirty="0"/>
              <a:t>+B</a:t>
            </a:r>
            <a:r>
              <a:rPr lang="en-US" sz="1500" baseline="-25000" dirty="0"/>
              <a:t>2</a:t>
            </a:r>
            <a:r>
              <a:rPr lang="en-US" sz="1500" dirty="0"/>
              <a:t>*X</a:t>
            </a:r>
            <a:r>
              <a:rPr lang="en-US" sz="1500" baseline="-25000" dirty="0"/>
              <a:t>2</a:t>
            </a:r>
            <a:r>
              <a:rPr lang="en-US" sz="1500" dirty="0"/>
              <a:t>+</a:t>
            </a:r>
            <a:r>
              <a:rPr lang="mr-IN" sz="1500" dirty="0"/>
              <a:t>…</a:t>
            </a:r>
            <a:r>
              <a:rPr lang="en-US" sz="1500" dirty="0"/>
              <a:t>+</a:t>
            </a:r>
            <a:r>
              <a:rPr lang="en-US" sz="1500" dirty="0" err="1"/>
              <a:t>B</a:t>
            </a:r>
            <a:r>
              <a:rPr lang="en-US" sz="1500" baseline="-25000" dirty="0" err="1"/>
              <a:t>n</a:t>
            </a:r>
            <a:r>
              <a:rPr lang="en-US" sz="1500" dirty="0"/>
              <a:t>*</a:t>
            </a:r>
            <a:r>
              <a:rPr lang="en-US" sz="1500" dirty="0" err="1"/>
              <a:t>X</a:t>
            </a:r>
            <a:r>
              <a:rPr lang="en-US" sz="1500" baseline="-25000" dirty="0" err="1"/>
              <a:t>n</a:t>
            </a:r>
            <a:r>
              <a:rPr lang="en-US" sz="1500" baseline="-25000" dirty="0"/>
              <a:t> </a:t>
            </a:r>
            <a:r>
              <a:rPr lang="en-US" sz="1500" dirty="0"/>
              <a:t>+Error</a:t>
            </a:r>
          </a:p>
          <a:p>
            <a:pPr marL="0" indent="0">
              <a:buNone/>
            </a:pPr>
            <a:r>
              <a:rPr lang="en-US" sz="1500" dirty="0"/>
              <a:t>                                                      </a:t>
            </a:r>
            <a:r>
              <a:rPr lang="en-US" dirty="0"/>
              <a:t> More than One Driver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/>
              <a:t>    </a:t>
            </a:r>
            <a:endParaRPr lang="en-US" sz="1650" dirty="0"/>
          </a:p>
          <a:p>
            <a:pPr marL="0" indent="0">
              <a:spcBef>
                <a:spcPts val="0"/>
              </a:spcBef>
              <a:buNone/>
            </a:pPr>
            <a:endParaRPr lang="en-US" sz="1650" dirty="0"/>
          </a:p>
          <a:p>
            <a:pPr marL="0" indent="0">
              <a:buNone/>
            </a:pPr>
            <a:r>
              <a:rPr lang="en-US" sz="3000" dirty="0"/>
              <a:t>                   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spcBef>
                <a:spcPts val="0"/>
              </a:spcBef>
              <a:buNone/>
            </a:pPr>
            <a:endParaRPr lang="mr-IN" sz="3000" dirty="0"/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7092300" y="1297309"/>
            <a:ext cx="2051700" cy="3150909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75" dirty="0">
                <a:solidFill>
                  <a:srgbClr val="008000"/>
                </a:solidFill>
              </a:rPr>
              <a:t>input variables</a:t>
            </a:r>
          </a:p>
          <a:p>
            <a:pPr marL="0" indent="0">
              <a:buNone/>
            </a:pPr>
            <a:r>
              <a:rPr lang="en-US" sz="1275" dirty="0">
                <a:solidFill>
                  <a:srgbClr val="008000"/>
                </a:solidFill>
              </a:rPr>
              <a:t>independent variables </a:t>
            </a:r>
          </a:p>
          <a:p>
            <a:pPr marL="0" indent="0">
              <a:buNone/>
            </a:pPr>
            <a:r>
              <a:rPr lang="en-US" sz="1275" dirty="0">
                <a:solidFill>
                  <a:srgbClr val="008000"/>
                </a:solidFill>
              </a:rPr>
              <a:t>feature variables</a:t>
            </a:r>
          </a:p>
          <a:p>
            <a:pPr marL="0" indent="0">
              <a:buNone/>
            </a:pPr>
            <a:r>
              <a:rPr lang="en-US" sz="1275" dirty="0">
                <a:solidFill>
                  <a:srgbClr val="008000"/>
                </a:solidFill>
              </a:rPr>
              <a:t>Predictors</a:t>
            </a:r>
          </a:p>
          <a:p>
            <a:pPr marL="0" indent="0">
              <a:buNone/>
            </a:pPr>
            <a:endParaRPr lang="en-US" sz="1275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sz="1275" dirty="0">
                <a:solidFill>
                  <a:srgbClr val="660066"/>
                </a:solidFill>
              </a:rPr>
              <a:t>output variable </a:t>
            </a:r>
          </a:p>
          <a:p>
            <a:pPr marL="0" indent="0">
              <a:buNone/>
            </a:pPr>
            <a:r>
              <a:rPr lang="en-US" sz="1275" dirty="0">
                <a:solidFill>
                  <a:srgbClr val="660066"/>
                </a:solidFill>
              </a:rPr>
              <a:t>response </a:t>
            </a:r>
          </a:p>
          <a:p>
            <a:pPr marL="0" indent="0">
              <a:buNone/>
            </a:pPr>
            <a:r>
              <a:rPr lang="en-US" sz="1275" dirty="0">
                <a:solidFill>
                  <a:srgbClr val="660066"/>
                </a:solidFill>
              </a:rPr>
              <a:t>dependent variable </a:t>
            </a:r>
          </a:p>
          <a:p>
            <a:pPr marL="0" indent="0">
              <a:buNone/>
            </a:pPr>
            <a:endParaRPr lang="en-US" sz="1275" dirty="0">
              <a:solidFill>
                <a:srgbClr val="660066"/>
              </a:solidFill>
            </a:endParaRPr>
          </a:p>
          <a:p>
            <a:pPr marL="0" indent="0">
              <a:buNone/>
            </a:pPr>
            <a:r>
              <a:rPr lang="en-US" sz="1275" dirty="0">
                <a:solidFill>
                  <a:srgbClr val="FF0000"/>
                </a:solidFill>
              </a:rPr>
              <a:t>Error Term</a:t>
            </a:r>
          </a:p>
          <a:p>
            <a:pPr marL="0" indent="0">
              <a:buNone/>
            </a:pPr>
            <a:r>
              <a:rPr lang="en-US" sz="1275" dirty="0">
                <a:solidFill>
                  <a:srgbClr val="FF0000"/>
                </a:solidFill>
              </a:rPr>
              <a:t>Reducing error term </a:t>
            </a:r>
          </a:p>
          <a:p>
            <a:pPr marL="0" indent="0">
              <a:buNone/>
            </a:pPr>
            <a:r>
              <a:rPr lang="en-US" sz="1275" dirty="0">
                <a:solidFill>
                  <a:srgbClr val="FF0000"/>
                </a:solidFill>
              </a:rPr>
              <a:t>Reducible error</a:t>
            </a:r>
          </a:p>
          <a:p>
            <a:pPr marL="0" indent="0">
              <a:buNone/>
            </a:pPr>
            <a:r>
              <a:rPr lang="en-US" sz="1275" dirty="0">
                <a:solidFill>
                  <a:srgbClr val="FF0000"/>
                </a:solidFill>
              </a:rPr>
              <a:t>Irreducible error</a:t>
            </a:r>
          </a:p>
          <a:p>
            <a:pPr marL="0" indent="0">
              <a:buNone/>
            </a:pPr>
            <a:r>
              <a:rPr lang="en-US" sz="1275" dirty="0">
                <a:solidFill>
                  <a:srgbClr val="FF0000"/>
                </a:solidFill>
              </a:rPr>
              <a:t>Variance</a:t>
            </a: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1125" dirty="0"/>
          </a:p>
          <a:p>
            <a:pPr marL="0" indent="0">
              <a:buNone/>
            </a:pPr>
            <a:endParaRPr lang="en-US" sz="1125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395818" y="4689358"/>
            <a:ext cx="6664706" cy="1138189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Which predictors are associated with the response? </a:t>
            </a:r>
            <a:endParaRPr lang="en-US" sz="1125" dirty="0"/>
          </a:p>
          <a:p>
            <a:pPr marL="0" indent="0">
              <a:buNone/>
            </a:pPr>
            <a:r>
              <a:rPr lang="en-US" sz="1125" dirty="0"/>
              <a:t>What is the relationship between the response and each predictor? </a:t>
            </a:r>
          </a:p>
          <a:p>
            <a:pPr marL="0" indent="0">
              <a:buNone/>
            </a:pPr>
            <a:r>
              <a:rPr lang="en-US" sz="1200" dirty="0"/>
              <a:t>Can the relationship between Y and each predictor be adequately summarized using a linear equation, or is the relationship more complicated? </a:t>
            </a:r>
          </a:p>
          <a:p>
            <a:pPr marL="0" indent="0">
              <a:buNone/>
            </a:pPr>
            <a:r>
              <a:rPr lang="en-US" sz="1125" dirty="0"/>
              <a:t> </a:t>
            </a:r>
          </a:p>
          <a:p>
            <a:pPr marL="0" indent="0">
              <a:buNone/>
            </a:pPr>
            <a:endParaRPr lang="en-US" sz="1125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E04666-3B41-334A-A807-500303F1547D}"/>
              </a:ext>
            </a:extLst>
          </p:cNvPr>
          <p:cNvSpPr/>
          <p:nvPr/>
        </p:nvSpPr>
        <p:spPr>
          <a:xfrm>
            <a:off x="7394179" y="6005689"/>
            <a:ext cx="158048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using  for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760227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381330"/>
            <a:ext cx="8223249" cy="13716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Review: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1300570"/>
            <a:ext cx="7543800" cy="5176100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Normal Distributions</a:t>
            </a:r>
          </a:p>
          <a:p>
            <a:pPr marL="342900" indent="-342900">
              <a:buAutoNum type="arabicPeriod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 Distributions</a:t>
            </a:r>
          </a:p>
          <a:p>
            <a:pPr marL="342900" indent="-342900">
              <a:buAutoNum type="arabicPeriod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Types of comparisons</a:t>
            </a:r>
          </a:p>
          <a:p>
            <a:pPr lvl="1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One sample</a:t>
            </a:r>
          </a:p>
          <a:p>
            <a:pPr lvl="1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Two samples</a:t>
            </a:r>
          </a:p>
          <a:p>
            <a:pPr lvl="2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Equal number of observations and standard error</a:t>
            </a:r>
          </a:p>
          <a:p>
            <a:pPr lvl="2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Unequal number of observations</a:t>
            </a:r>
          </a:p>
          <a:p>
            <a:pPr lvl="2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Unequal variances</a:t>
            </a:r>
          </a:p>
          <a:p>
            <a:pPr marL="342900" indent="-342900">
              <a:buAutoNum type="arabicPeriod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Statistical Experiment Review</a:t>
            </a:r>
          </a:p>
          <a:p>
            <a:pPr marL="342900" indent="-342900">
              <a:buAutoNum type="arabicPeriod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Regression Analysis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678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55" y="1154845"/>
            <a:ext cx="8223249" cy="10287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Model Accuracy on Testing Set or Hold-out period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649" y="4129044"/>
            <a:ext cx="8188472" cy="1491279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660066"/>
                </a:solidFill>
              </a:rPr>
              <a:t>Regression - Mean Square Error 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660066"/>
                </a:solidFill>
              </a:rPr>
              <a:t>Classifier </a:t>
            </a:r>
            <a:r>
              <a:rPr lang="mr-IN" sz="3000" dirty="0">
                <a:solidFill>
                  <a:srgbClr val="660066"/>
                </a:solidFill>
              </a:rPr>
              <a:t>–</a:t>
            </a:r>
            <a:r>
              <a:rPr lang="en-US" sz="3000" dirty="0">
                <a:solidFill>
                  <a:srgbClr val="660066"/>
                </a:solidFill>
              </a:rPr>
              <a:t> Accuracy</a:t>
            </a:r>
            <a:endParaRPr lang="en-US" sz="3000" dirty="0"/>
          </a:p>
          <a:p>
            <a:pPr marL="0" indent="0">
              <a:spcBef>
                <a:spcPts val="0"/>
              </a:spcBef>
              <a:buNone/>
            </a:pPr>
            <a:endParaRPr lang="mr-IN" sz="3000" dirty="0"/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519510" y="2078747"/>
            <a:ext cx="7990564" cy="176006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sz="2100" dirty="0">
                <a:solidFill>
                  <a:srgbClr val="000000"/>
                </a:solidFill>
              </a:rPr>
              <a:t>The Model is estimated on the Training Set (80%)</a:t>
            </a:r>
          </a:p>
          <a:p>
            <a:pPr>
              <a:buFont typeface="Wingdings" charset="2"/>
              <a:buChar char="Ø"/>
            </a:pPr>
            <a:r>
              <a:rPr lang="en-US" sz="2100" dirty="0">
                <a:solidFill>
                  <a:srgbClr val="000000"/>
                </a:solidFill>
              </a:rPr>
              <a:t>The Model is evaluated on the Testing Set (20%)or Hold-Out Period (Time Series data </a:t>
            </a:r>
            <a:r>
              <a:rPr lang="mr-IN" sz="2100" dirty="0">
                <a:solidFill>
                  <a:srgbClr val="000000"/>
                </a:solidFill>
              </a:rPr>
              <a:t>–</a:t>
            </a:r>
            <a:r>
              <a:rPr lang="en-US" sz="2100" dirty="0">
                <a:solidFill>
                  <a:srgbClr val="000000"/>
                </a:solidFill>
              </a:rPr>
              <a:t> most recent Period)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890589" y="3885204"/>
            <a:ext cx="8522443" cy="113818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125" dirty="0"/>
          </a:p>
        </p:txBody>
      </p:sp>
      <p:pic>
        <p:nvPicPr>
          <p:cNvPr id="5" name="Picture 4" descr="Screen Shot 2021-01-03 at 5.25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907" y="4144050"/>
            <a:ext cx="2438522" cy="72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68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642594"/>
            <a:ext cx="8223249" cy="13716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Do: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99" y="1644307"/>
            <a:ext cx="7543800" cy="3383280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Project # 1</a:t>
            </a:r>
          </a:p>
          <a:p>
            <a:pPr marL="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Read Chapter 3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252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21-01-04 at 6.59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917" y="5359726"/>
            <a:ext cx="2419361" cy="879767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295130" y="316501"/>
            <a:ext cx="6658826" cy="1313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Normal Distribution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21955" y="6268874"/>
            <a:ext cx="8686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parameter mu  is the mean, and the parameter sigma  is its standard deviation.</a:t>
            </a:r>
          </a:p>
        </p:txBody>
      </p:sp>
      <p:pic>
        <p:nvPicPr>
          <p:cNvPr id="4" name="Picture 3" descr="Screen Shot 2021-01-07 at 3.36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445" y="1432096"/>
            <a:ext cx="5965955" cy="3898434"/>
          </a:xfrm>
          <a:prstGeom prst="rect">
            <a:avLst/>
          </a:prstGeom>
        </p:spPr>
      </p:pic>
      <p:pic>
        <p:nvPicPr>
          <p:cNvPr id="6" name="Picture 5" descr="Screen Shot 2021-01-07 at 3.46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17" y="5359726"/>
            <a:ext cx="3679526" cy="83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4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295129" y="372946"/>
            <a:ext cx="8024781" cy="1313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Z  and T Distribution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792C9D-1D13-C445-87AC-22C5B460B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821" y="1318284"/>
            <a:ext cx="5644358" cy="49505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4F0BB6-4896-DC4F-B2ED-3D04D7788CC1}"/>
              </a:ext>
            </a:extLst>
          </p:cNvPr>
          <p:cNvSpPr/>
          <p:nvPr/>
        </p:nvSpPr>
        <p:spPr>
          <a:xfrm>
            <a:off x="7394179" y="6005689"/>
            <a:ext cx="158048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using </a:t>
            </a:r>
            <a:r>
              <a:rPr lang="en-US" dirty="0" err="1"/>
              <a:t>ttest</a:t>
            </a:r>
            <a:endParaRPr lang="en-US" dirty="0"/>
          </a:p>
          <a:p>
            <a:pPr algn="ctr"/>
            <a:r>
              <a:rPr lang="en-US" dirty="0"/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625804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13"/>
            <a:ext cx="8229600" cy="1143000"/>
          </a:xfrm>
        </p:spPr>
        <p:txBody>
          <a:bodyPr/>
          <a:lstStyle/>
          <a:p>
            <a:r>
              <a:rPr lang="en-US" sz="3600" b="1" dirty="0"/>
              <a:t>Sampling Learning Objectives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548640" y="1518126"/>
            <a:ext cx="82296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Understand differences between </a:t>
            </a:r>
            <a:r>
              <a:rPr lang="en-US" sz="2400" b="1" dirty="0"/>
              <a:t>populations</a:t>
            </a:r>
            <a:r>
              <a:rPr lang="en-US" sz="2400" dirty="0"/>
              <a:t> and </a:t>
            </a:r>
            <a:r>
              <a:rPr lang="en-US" sz="2400" b="1" dirty="0"/>
              <a:t>samples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+mj-lt"/>
              </a:rPr>
              <a:t>Understand how </a:t>
            </a:r>
            <a:r>
              <a:rPr lang="en-US" sz="2400" b="1" dirty="0">
                <a:latin typeface="+mj-lt"/>
              </a:rPr>
              <a:t>samples</a:t>
            </a:r>
            <a:r>
              <a:rPr lang="en-US" sz="2400" dirty="0">
                <a:latin typeface="+mj-lt"/>
              </a:rPr>
              <a:t> can go wrong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+mj-lt"/>
              </a:rPr>
              <a:t>Understand how </a:t>
            </a:r>
            <a:r>
              <a:rPr lang="en-US" sz="2400" b="1" dirty="0">
                <a:latin typeface="+mj-lt"/>
              </a:rPr>
              <a:t>bias</a:t>
            </a:r>
            <a:r>
              <a:rPr lang="en-US" sz="2400" dirty="0">
                <a:latin typeface="+mj-lt"/>
              </a:rPr>
              <a:t> is defined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+mj-lt"/>
              </a:rPr>
              <a:t>Identify potential </a:t>
            </a:r>
            <a:r>
              <a:rPr lang="en-US" sz="2400" b="1" dirty="0">
                <a:latin typeface="+mj-lt"/>
              </a:rPr>
              <a:t>sources of bias </a:t>
            </a:r>
            <a:r>
              <a:rPr lang="en-US" sz="2400" dirty="0">
                <a:latin typeface="+mj-lt"/>
              </a:rPr>
              <a:t>in a sample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+mj-lt"/>
              </a:rPr>
              <a:t>Understand how to best obtain </a:t>
            </a:r>
            <a:r>
              <a:rPr lang="en-US" sz="2400" b="1" dirty="0">
                <a:latin typeface="+mj-lt"/>
              </a:rPr>
              <a:t>random samples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Understand there is </a:t>
            </a:r>
            <a:r>
              <a:rPr lang="en-US" sz="2400" b="1" dirty="0"/>
              <a:t>variability in samples </a:t>
            </a:r>
            <a:r>
              <a:rPr lang="en-US" sz="2400" dirty="0"/>
              <a:t>and how it’s affected by a sample’s attributes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Estimate </a:t>
            </a:r>
            <a:r>
              <a:rPr lang="en-US" sz="2400" b="1" dirty="0"/>
              <a:t>margins of error and confidence intervals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Identify </a:t>
            </a:r>
            <a:r>
              <a:rPr lang="en-US" sz="2400" b="1" dirty="0"/>
              <a:t>sampling frames </a:t>
            </a:r>
            <a:r>
              <a:rPr lang="en-US" sz="2400" dirty="0"/>
              <a:t>and how they might differ from populations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Identify </a:t>
            </a:r>
            <a:r>
              <a:rPr lang="en-US" sz="2400" b="1" dirty="0"/>
              <a:t>potential sources of bias </a:t>
            </a:r>
            <a:r>
              <a:rPr lang="en-US" sz="2400" dirty="0"/>
              <a:t>that can occur even in well-designed studies and how they can be managed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56508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sz="3600" b="1" dirty="0">
                <a:solidFill>
                  <a:srgbClr val="800000"/>
                </a:solidFill>
              </a:rPr>
              <a:t>Errors in Sampling</a:t>
            </a:r>
            <a:br>
              <a:rPr lang="en-US" sz="3600" b="1" dirty="0">
                <a:solidFill>
                  <a:srgbClr val="800000"/>
                </a:solidFill>
              </a:rPr>
            </a:b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301752" y="1170432"/>
            <a:ext cx="8759952" cy="3066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8B0000"/>
                </a:solidFill>
                <a:latin typeface="+mj-lt"/>
              </a:rPr>
              <a:t>Sampling errors</a:t>
            </a:r>
            <a:r>
              <a:rPr lang="en-US" sz="2400" dirty="0">
                <a:latin typeface="+mj-lt"/>
              </a:rPr>
              <a:t> are errors caused by the act of taking a sample. They cause sample results to be different from the results of a census.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b="1" dirty="0" err="1">
                <a:solidFill>
                  <a:srgbClr val="8B0000"/>
                </a:solidFill>
                <a:latin typeface="+mj-lt"/>
              </a:rPr>
              <a:t>Nonsampling</a:t>
            </a:r>
            <a:r>
              <a:rPr lang="en-US" sz="2400" b="1" dirty="0">
                <a:solidFill>
                  <a:srgbClr val="8B0000"/>
                </a:solidFill>
                <a:latin typeface="+mj-lt"/>
              </a:rPr>
              <a:t> errors</a:t>
            </a:r>
            <a:r>
              <a:rPr lang="en-US" sz="2400" dirty="0">
                <a:latin typeface="+mj-lt"/>
              </a:rPr>
              <a:t> are errors not related to the act of selecting a sample from the population. They can be present even in a census. </a:t>
            </a:r>
          </a:p>
          <a:p>
            <a:pPr>
              <a:lnSpc>
                <a:spcPct val="115000"/>
              </a:lnSpc>
            </a:pPr>
            <a:r>
              <a:rPr lang="en-US" sz="2400" dirty="0">
                <a:solidFill>
                  <a:srgbClr val="4E121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34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1. Sampling Errors</a:t>
            </a:r>
            <a:br>
              <a:rPr lang="en-US" sz="3600" b="1" dirty="0">
                <a:solidFill>
                  <a:schemeClr val="accent1"/>
                </a:solidFill>
              </a:rPr>
            </a:br>
            <a:endParaRPr lang="en-US" sz="3600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457200" y="1066800"/>
            <a:ext cx="8229600" cy="4876800"/>
          </a:xfrm>
          <a:prstGeom prst="rect">
            <a:avLst/>
          </a:prstGeom>
        </p:spPr>
        <p:txBody>
          <a:bodyPr/>
          <a:lstStyle/>
          <a:p>
            <a:pPr marL="609600" marR="0" lvl="0" indent="-609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A. Random Sampling Error</a:t>
            </a:r>
          </a:p>
          <a:p>
            <a:pPr marL="990600" marR="0" lvl="1" indent="-5334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Deviation between the statistic and parameter</a:t>
            </a:r>
          </a:p>
          <a:p>
            <a:pPr marL="990600" marR="0" lvl="1" indent="-5334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Caused by chance in selecting a random sample</a:t>
            </a:r>
          </a:p>
          <a:p>
            <a:pPr marL="990600" marR="0" lvl="1" indent="-5334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ONLY error accounted for in the margin of error in a confidence statement</a:t>
            </a:r>
          </a:p>
          <a:p>
            <a:pPr marL="609600" marR="0" lvl="0" indent="-609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B. Bad Sampling Methods</a:t>
            </a:r>
          </a:p>
          <a:p>
            <a:pPr marL="990600" marR="0" lvl="1" indent="-5334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Convenience and voluntary response samples</a:t>
            </a:r>
          </a:p>
          <a:p>
            <a:pPr marL="742950" lvl="1" indent="-285750">
              <a:lnSpc>
                <a:spcPct val="115000"/>
              </a:lnSpc>
              <a:buFont typeface="Arial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  An incomplete sampling frame can cause </a:t>
            </a:r>
            <a:r>
              <a:rPr lang="en-US" sz="2400" b="1" dirty="0" err="1">
                <a:solidFill>
                  <a:srgbClr val="8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undercoverage</a:t>
            </a:r>
            <a:r>
              <a:rPr lang="en-US" sz="2400" b="1" dirty="0">
                <a:solidFill>
                  <a:srgbClr val="8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where certain groups of the population are left out.</a:t>
            </a:r>
          </a:p>
          <a:p>
            <a:pPr marL="990600" marR="0" lvl="1" indent="-5334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33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2. </a:t>
            </a:r>
            <a:r>
              <a:rPr lang="en-US" sz="3600" b="1" dirty="0" err="1">
                <a:solidFill>
                  <a:schemeClr val="accent1"/>
                </a:solidFill>
              </a:rPr>
              <a:t>Nonsampling</a:t>
            </a:r>
            <a:r>
              <a:rPr lang="en-US" sz="3600" b="1" dirty="0">
                <a:solidFill>
                  <a:schemeClr val="accent1"/>
                </a:solidFill>
              </a:rPr>
              <a:t> Errors</a:t>
            </a:r>
            <a:br>
              <a:rPr lang="en-US" sz="3600" b="1" dirty="0">
                <a:solidFill>
                  <a:schemeClr val="accent1"/>
                </a:solidFill>
              </a:rPr>
            </a:br>
            <a:endParaRPr lang="en-US" sz="36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01752" y="1463040"/>
            <a:ext cx="8759952" cy="356311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noProof="0" dirty="0">
                <a:latin typeface="Calibri" panose="020F0502020204030204" pitchFamily="34" charset="0"/>
              </a:rPr>
              <a:t>A.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Processing Errors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Mistakes in mechanical tasks such as arithmetic or data entry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400" dirty="0">
                <a:latin typeface="+mj-lt"/>
              </a:rPr>
              <a:t>B. Poorly Worded Questions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dirty="0">
                <a:latin typeface="+mj-lt"/>
              </a:rPr>
              <a:t>Question is slanted to favor one response over the other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400" dirty="0"/>
              <a:t>C. Response Error</a:t>
            </a:r>
          </a:p>
          <a:p>
            <a:pPr marL="914400" lvl="1" indent="-457200">
              <a:lnSpc>
                <a:spcPct val="115000"/>
              </a:lnSpc>
              <a:spcAft>
                <a:spcPts val="1200"/>
              </a:spcAft>
              <a:buFont typeface="Arial" charset="0"/>
              <a:buChar char="•"/>
              <a:tabLst>
                <a:tab pos="914400" algn="l"/>
              </a:tabLst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Response from an individual in the survey that is inaccurate from lying, bad memory, etc.</a:t>
            </a:r>
            <a:endParaRPr lang="en-US" sz="2400" dirty="0"/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400" dirty="0"/>
              <a:t>D.  Nonresponse Error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400" dirty="0"/>
              <a:t>Failure to obtain data from an individual selected for a sample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2800" dirty="0">
              <a:latin typeface="+mj-lt"/>
            </a:endParaRPr>
          </a:p>
          <a:p>
            <a:pPr marL="342900" lvl="0" indent="-342900">
              <a:spcBef>
                <a:spcPct val="20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48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Stratified Random Sampling</a:t>
            </a:r>
            <a:br>
              <a:rPr lang="en-US" sz="3600" b="1" dirty="0">
                <a:solidFill>
                  <a:schemeClr val="accent1"/>
                </a:solidFill>
              </a:rPr>
            </a:br>
            <a:endParaRPr lang="en-US" sz="36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874" y="1371600"/>
            <a:ext cx="8229600" cy="4953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Step 1: Divide the sampling frame into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distinct groups of individuals, called 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strata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Choose strata because you have an interest in the groups or because the individuals within each group are similar.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Step 2: Take a separate SRS in each stratum and combine these to make up the complete sample.</a:t>
            </a:r>
          </a:p>
        </p:txBody>
      </p:sp>
    </p:spTree>
    <p:extLst>
      <p:ext uri="{BB962C8B-B14F-4D97-AF65-F5344CB8AC3E}">
        <p14:creationId xmlns:p14="http://schemas.microsoft.com/office/powerpoint/2010/main" val="334313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18067</TotalTime>
  <Words>1367</Words>
  <Application>Microsoft Macintosh PowerPoint</Application>
  <PresentationFormat>On-screen Show (4:3)</PresentationFormat>
  <Paragraphs>357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Garamond</vt:lpstr>
      <vt:lpstr>Wingdings</vt:lpstr>
      <vt:lpstr>Clarity</vt:lpstr>
      <vt:lpstr>Analytics FOR BUSINESS Intelligence</vt:lpstr>
      <vt:lpstr>To Review:</vt:lpstr>
      <vt:lpstr>PowerPoint Presentation</vt:lpstr>
      <vt:lpstr>PowerPoint Presentation</vt:lpstr>
      <vt:lpstr>Sampling Learning Objectives</vt:lpstr>
      <vt:lpstr>Errors in Sampling </vt:lpstr>
      <vt:lpstr>1. Sampling Errors </vt:lpstr>
      <vt:lpstr>2. Nonsampling Errors </vt:lpstr>
      <vt:lpstr>Stratified Random Sampling </vt:lpstr>
      <vt:lpstr>The Challenge of Internet Surveys </vt:lpstr>
      <vt:lpstr>Collecting Data from Open Source conversations </vt:lpstr>
      <vt:lpstr>Course Planning</vt:lpstr>
      <vt:lpstr>Project:</vt:lpstr>
      <vt:lpstr>What is a Statistical Model?</vt:lpstr>
      <vt:lpstr>Types of Models </vt:lpstr>
      <vt:lpstr>                                       Linear Regression</vt:lpstr>
      <vt:lpstr>                                       Error Discussion</vt:lpstr>
      <vt:lpstr>Model Diagnostics, Significance and Fit</vt:lpstr>
      <vt:lpstr>Multiple Linear Regression</vt:lpstr>
      <vt:lpstr>Model Accuracy on Testing Set or Hold-out period</vt:lpstr>
      <vt:lpstr>To Do: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Analytics FOR BUSINESS Intelligence</dc:title>
  <dc:creator>Nuria Diaz-Tena</dc:creator>
  <cp:lastModifiedBy>Nuria Diaz-Tena</cp:lastModifiedBy>
  <cp:revision>53</cp:revision>
  <dcterms:created xsi:type="dcterms:W3CDTF">2021-08-28T13:56:49Z</dcterms:created>
  <dcterms:modified xsi:type="dcterms:W3CDTF">2021-09-27T14:27:26Z</dcterms:modified>
</cp:coreProperties>
</file>